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3" r:id="rId2"/>
    <p:sldId id="413" r:id="rId3"/>
    <p:sldId id="487" r:id="rId4"/>
    <p:sldId id="490" r:id="rId5"/>
    <p:sldId id="473" r:id="rId6"/>
    <p:sldId id="482" r:id="rId7"/>
    <p:sldId id="488" r:id="rId8"/>
    <p:sldId id="467" r:id="rId9"/>
    <p:sldId id="471" r:id="rId10"/>
    <p:sldId id="485" r:id="rId11"/>
    <p:sldId id="484" r:id="rId12"/>
    <p:sldId id="489" r:id="rId13"/>
    <p:sldId id="465" r:id="rId14"/>
    <p:sldId id="468" r:id="rId15"/>
    <p:sldId id="466" r:id="rId16"/>
    <p:sldId id="469" r:id="rId17"/>
    <p:sldId id="472" r:id="rId18"/>
    <p:sldId id="480" r:id="rId19"/>
    <p:sldId id="477" r:id="rId20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6282"/>
    <a:srgbClr val="55A1CB"/>
    <a:srgbClr val="F79646"/>
    <a:srgbClr val="3367B3"/>
    <a:srgbClr val="5188AE"/>
    <a:srgbClr val="D9D9D9"/>
    <a:srgbClr val="E8EBEE"/>
    <a:srgbClr val="759A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9" autoAdjust="0"/>
    <p:restoredTop sz="94206" autoAdjust="0"/>
  </p:normalViewPr>
  <p:slideViewPr>
    <p:cSldViewPr>
      <p:cViewPr varScale="1">
        <p:scale>
          <a:sx n="68" d="100"/>
          <a:sy n="68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3D52561A-7E0D-45C8-94DC-E29FD6E81A0F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6324372B-37A6-45B2-AB00-AAC4FE0067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4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05E17220-C385-4970-9DDA-CC46EC93D1DD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F602EFD9-E90E-42CD-822F-7F6C49E34B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3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06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  <a:prstGeom prst="rect">
            <a:avLst/>
          </a:prstGeom>
        </p:spPr>
        <p:txBody>
          <a:bodyPr/>
          <a:lstStyle>
            <a:lvl1pPr marL="266700" indent="0">
              <a:buNone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609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97721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644008" y="2097722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5" name="Espaço Reservado para Conteúdo 3"/>
          <p:cNvSpPr>
            <a:spLocks noGrp="1"/>
          </p:cNvSpPr>
          <p:nvPr>
            <p:ph sz="half" idx="14"/>
          </p:nvPr>
        </p:nvSpPr>
        <p:spPr>
          <a:xfrm>
            <a:off x="4644008" y="2780928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565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503548" y="1736812"/>
            <a:ext cx="8003232" cy="486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5338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2129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lampugnani\Documents\006 - APRESENTAÇÕES CAJ\2018\CAPA APRESENTACAO GER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17"/>
            <a:ext cx="9262045" cy="69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445" y="1709936"/>
            <a:ext cx="8229600" cy="6749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3779912" y="6201308"/>
            <a:ext cx="1584176" cy="396044"/>
          </a:xfrm>
          <a:prstGeom prst="rect">
            <a:avLst/>
          </a:prstGeom>
          <a:solidFill>
            <a:srgbClr val="008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1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Título 1"/>
          <p:cNvSpPr>
            <a:spLocks noGrp="1"/>
          </p:cNvSpPr>
          <p:nvPr userDrawn="1">
            <p:ph type="title"/>
          </p:nvPr>
        </p:nvSpPr>
        <p:spPr>
          <a:xfrm>
            <a:off x="446856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74"/>
            <a:ext cx="9144000" cy="20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7" r:id="rId5"/>
    <p:sldLayoutId id="2147483662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619672" y="1484784"/>
            <a:ext cx="6228692" cy="190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Berlin Sans FB Demi" panose="020E0802020502020306" pitchFamily="34" charset="0"/>
              </a:rPr>
              <a:t>NOVO MARCO LEGAL DO SANEAMENTO BÁSICO</a:t>
            </a:r>
          </a:p>
          <a:p>
            <a:pPr algn="ctr"/>
            <a:r>
              <a:rPr lang="pt-BR" sz="2400" dirty="0">
                <a:latin typeface="Berlin Sans FB Demi" panose="020E0802020502020306" pitchFamily="34" charset="0"/>
              </a:rPr>
              <a:t>Lei 14.026/2020</a:t>
            </a:r>
          </a:p>
        </p:txBody>
      </p:sp>
      <p:pic>
        <p:nvPicPr>
          <p:cNvPr id="4098" name="Picture 2" descr="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392996"/>
            <a:ext cx="5040560" cy="3019086"/>
          </a:xfrm>
          <a:prstGeom prst="rect">
            <a:avLst/>
          </a:prstGeom>
          <a:noFill/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9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772816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Responsáveis pelo saneamento básico – Blocos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Municípios de um mesmo bloco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 precisam ser vizinhos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Esses blocos deverão implementar planos municipais e regionais de saneamento básico; e a União poderá </a:t>
            </a:r>
            <a:r>
              <a:rPr lang="pt-B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oferecer apoio técnico e financeiro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a execução dessa tarefa.</a:t>
            </a: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309320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Fonte: G1.com (24/06/2020)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471652" y="4712978"/>
            <a:ext cx="2282146" cy="8018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</a:rPr>
              <a:t>Governo Estadual deve definir microrregiões / regiões metropolitanas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87792" y="4776179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Oportunidade para expansão de atuação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5483155" y="4512280"/>
            <a:ext cx="2282146" cy="119877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</a:rPr>
              <a:t>Municípios regionalizados terão preferência para aporte financeiro Federal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05993" y="4374424"/>
            <a:ext cx="1413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Regionalização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15288" y="1520788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</a:rPr>
              <a:t>Lei n° 11.107/2005</a:t>
            </a:r>
          </a:p>
          <a:p>
            <a:r>
              <a:rPr lang="pt-BR" sz="1600" dirty="0">
                <a:solidFill>
                  <a:srgbClr val="000000"/>
                </a:solidFill>
              </a:rPr>
              <a:t>Lei n° 11.445/2007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80351" y="3786259"/>
            <a:ext cx="2225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Vetada a assistência Federal</a:t>
            </a:r>
          </a:p>
        </p:txBody>
      </p:sp>
      <p:sp>
        <p:nvSpPr>
          <p:cNvPr id="14" name="Seta para a Direita 13"/>
          <p:cNvSpPr/>
          <p:nvPr/>
        </p:nvSpPr>
        <p:spPr>
          <a:xfrm rot="10800000" flipH="1">
            <a:off x="2865735" y="4927914"/>
            <a:ext cx="410121" cy="36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800000" flipH="1">
            <a:off x="4795872" y="4927914"/>
            <a:ext cx="410121" cy="36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gionalizar - O que é, exemplo e tipos de regionaliz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5256"/>
            <a:ext cx="2935943" cy="157045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179512" y="3717032"/>
            <a:ext cx="118813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endCxn id="8" idx="1"/>
          </p:cNvCxnSpPr>
          <p:nvPr/>
        </p:nvCxnSpPr>
        <p:spPr>
          <a:xfrm>
            <a:off x="1373827" y="3739719"/>
            <a:ext cx="106524" cy="20042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91683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Licitação obrigatória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Os contratos atuais prestados pelas companhias estaduais de saneamento são chamados de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“contratos de programa”. </a:t>
            </a:r>
            <a:r>
              <a:rPr lang="pt-BR" dirty="0">
                <a:solidFill>
                  <a:srgbClr val="000000"/>
                </a:solidFill>
                <a:latin typeface="opensans"/>
              </a:rPr>
              <a:t>Nesta modalidade de contratação, não existe concorrência, não são estabelecidas metas.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O projeto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proíbe a celebração de contratos de programa, </a:t>
            </a:r>
            <a:r>
              <a:rPr lang="pt-BR" dirty="0">
                <a:solidFill>
                  <a:srgbClr val="000000"/>
                </a:solidFill>
                <a:latin typeface="opensans"/>
              </a:rPr>
              <a:t>isto é, sem concorrência e fechados diretamente entre os titulares dos serviços e as concessionárias. 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O texto determina a abertura de licitação, com a participação de empresas públicas e privadas, e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acaba com o direito de preferência das companhias estaduais.</a:t>
            </a:r>
            <a:endParaRPr lang="pt-BR" b="1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88920" y="3215387"/>
            <a:ext cx="2412268" cy="20313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sans"/>
              </a:rPr>
              <a:t>Os contratos de programa ou de concessão </a:t>
            </a:r>
            <a:r>
              <a:rPr lang="pt-BR" sz="1400" b="1" dirty="0">
                <a:solidFill>
                  <a:srgbClr val="333333"/>
                </a:solidFill>
                <a:latin typeface="opensans"/>
              </a:rPr>
              <a:t>vigentes </a:t>
            </a:r>
            <a:r>
              <a:rPr lang="pt-BR" sz="1400" dirty="0">
                <a:solidFill>
                  <a:srgbClr val="333333"/>
                </a:solidFill>
                <a:latin typeface="opensans"/>
              </a:rPr>
              <a:t>poderão ser reconhecidos como contratos de programa </a:t>
            </a:r>
            <a:r>
              <a:rPr lang="pt-BR" sz="1400" dirty="0">
                <a:solidFill>
                  <a:srgbClr val="002060"/>
                </a:solidFill>
                <a:latin typeface="opensans"/>
              </a:rPr>
              <a:t>(se comprovada capacidade econômica financeira)</a:t>
            </a:r>
            <a:r>
              <a:rPr lang="pt-BR" sz="1400" dirty="0">
                <a:solidFill>
                  <a:srgbClr val="333333"/>
                </a:solidFill>
                <a:latin typeface="opensans"/>
              </a:rPr>
              <a:t> e renovados por acordo entre as partes </a:t>
            </a:r>
            <a:r>
              <a:rPr lang="pt-BR" sz="1400" dirty="0">
                <a:solidFill>
                  <a:srgbClr val="FF0000"/>
                </a:solidFill>
                <a:latin typeface="opensans"/>
              </a:rPr>
              <a:t>até 31 de março de 2022.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5516" y="6489340"/>
            <a:ext cx="540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G1.com (24/06/2020) / agenciabrasil.ebc.com.br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78487" y="5697252"/>
            <a:ext cx="2412268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Mas qual a metodologia, critérios, indicadores?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31044" y="5263330"/>
            <a:ext cx="72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vetado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6480212" y="4041068"/>
            <a:ext cx="162271" cy="314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0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839307"/>
            <a:ext cx="878497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C32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 pública: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Coleta de contribuições para a regulamentação do Novo Marco Legal do Saneamento Básico - Art. 10-B²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Órgão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kumimoji="0" lang="pt-BR" altLang="pt-BR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Ministério do Desenvolvimento Regional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Ativa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Abertura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31/07/2020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Encerramento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21/08/2020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RESUMO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Consulta visa coletar contribuições para a metodologia de </a:t>
            </a:r>
            <a:r>
              <a:rPr kumimoji="0" lang="pt-BR" altLang="pt-BR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comprovação da capacidade econômico-financeira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prestadores de serviço do setor saneamento básico, nos termos do parágrafo único do art. 10-B da Lei 11.445/2007. 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tanto, o Ministério do Desenvolvimento Regional abre a oportunidade para que os interessados no tema contribuam com os seguintes itens:</a:t>
            </a:r>
          </a:p>
        </p:txBody>
      </p:sp>
      <p:sp>
        <p:nvSpPr>
          <p:cNvPr id="10" name="AutoShape 2" descr="PRAZO: 19/08/2020"/>
          <p:cNvSpPr>
            <a:spLocks noChangeAspect="1" noChangeArrowheads="1"/>
          </p:cNvSpPr>
          <p:nvPr/>
        </p:nvSpPr>
        <p:spPr bwMode="auto">
          <a:xfrm>
            <a:off x="251521" y="2248850"/>
            <a:ext cx="298782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2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95283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Metas nos Contratos de Concessão</a:t>
            </a:r>
          </a:p>
          <a:p>
            <a:pPr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O texto determina que os contratos deverão conter cláusulas essenciais, entre as quais as seguintes metas: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expansão dos serviços;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redução de perdas na distribuição de água tratada;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qualidade na prestação dos serviços;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eficiência e uso racional da água, da energia e de outros recursos naturais;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reuso de efluentes sanitários e aproveitamento de águas de chuva.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3708" y="6477204"/>
            <a:ext cx="27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Gov.br (24/06/2020)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6156176" y="2209803"/>
            <a:ext cx="2556284" cy="1367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Incentivo a arbitragem para resolução de conflitos nos Contratos de Concessão.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32140" y="3950126"/>
            <a:ext cx="324036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71717"/>
                </a:solidFill>
                <a:latin typeface="kepler-std"/>
              </a:rPr>
              <a:t>As novas edificações condominiais adotarão padrões de sustentabilidade ambiental que incluam, entre outros procedimentos, a </a:t>
            </a:r>
            <a:r>
              <a:rPr lang="pt-BR" u="sng" dirty="0">
                <a:solidFill>
                  <a:srgbClr val="171717"/>
                </a:solidFill>
                <a:latin typeface="kepler-std"/>
              </a:rPr>
              <a:t>medição individualizada do consumo hídrico por unidade imobiliária</a:t>
            </a:r>
            <a:r>
              <a:rPr lang="pt-BR" dirty="0">
                <a:solidFill>
                  <a:srgbClr val="171717"/>
                </a:solidFill>
                <a:latin typeface="kepler-std"/>
              </a:rPr>
              <a:t> (…)”.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763688" y="4977172"/>
            <a:ext cx="40684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2843808" y="5923154"/>
            <a:ext cx="2700300" cy="5540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Estabelecer</a:t>
            </a:r>
            <a:r>
              <a:rPr lang="pt-BR" dirty="0">
                <a:solidFill>
                  <a:srgbClr val="002060"/>
                </a:solidFill>
              </a:rPr>
              <a:t>: Metodologia, Comprovação, Auditoria... </a:t>
            </a:r>
          </a:p>
        </p:txBody>
      </p:sp>
      <p:sp>
        <p:nvSpPr>
          <p:cNvPr id="14" name="Seta Dobrada 13"/>
          <p:cNvSpPr/>
          <p:nvPr/>
        </p:nvSpPr>
        <p:spPr>
          <a:xfrm flipV="1">
            <a:off x="2231740" y="5698185"/>
            <a:ext cx="432048" cy="6120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7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916832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333333"/>
                </a:solidFill>
                <a:latin typeface="inherit"/>
              </a:rPr>
              <a:t>Cobrança por novos serviços</a:t>
            </a:r>
          </a:p>
          <a:p>
            <a:pPr algn="just" fontAlgn="base"/>
            <a:endParaRPr lang="pt-BR" dirty="0">
              <a:solidFill>
                <a:srgbClr val="333333"/>
              </a:solidFill>
              <a:latin typeface="opensans"/>
            </a:endParaRPr>
          </a:p>
          <a:p>
            <a:r>
              <a:rPr lang="pt-BR" dirty="0">
                <a:solidFill>
                  <a:srgbClr val="000000"/>
                </a:solidFill>
                <a:latin typeface="opensans"/>
              </a:rPr>
              <a:t>O texto aprovado prevê a cobrança de tarifa para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varrição de ruas, limpeza de drenagem pluvial, poda de árvores e outras atividades.</a:t>
            </a:r>
          </a:p>
          <a:p>
            <a:endParaRPr lang="pt-BR" dirty="0">
              <a:solidFill>
                <a:srgbClr val="000000"/>
              </a:solidFill>
              <a:latin typeface="opensans"/>
            </a:endParaRPr>
          </a:p>
          <a:p>
            <a:r>
              <a:rPr lang="pt-BR" dirty="0">
                <a:solidFill>
                  <a:srgbClr val="000000"/>
                </a:solidFill>
                <a:latin typeface="opensans"/>
              </a:rPr>
              <a:t>Se os municípios e o Distrito Federal não passarem a cobrar as tarifas dentro de um ano da publicação da futura lei,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isso será considerado renúncia de receita e exigirá a demonstração do impacto no orçamento.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5313982"/>
            <a:ext cx="8460940" cy="9233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Licenciamento simplificado para as atividades de tratamento de esgoto, efluentes gerados nos processos de tratamento de água e instalações integrantes dos serviços de manejo de resíduos sólidos.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1418" y="6372036"/>
            <a:ext cx="68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G1.com (24/06/2020) / agenciabrasil.ebc.com.br </a:t>
            </a:r>
            <a:r>
              <a:rPr lang="pt-BR">
                <a:solidFill>
                  <a:srgbClr val="000000"/>
                </a:solidFill>
              </a:rPr>
              <a:t>/ Felsberg.com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1026" name="Picture 2" descr="Corte ou poda de árvores deve ter autorização | Prefeitura de San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0"/>
          <a:stretch/>
        </p:blipFill>
        <p:spPr bwMode="auto">
          <a:xfrm>
            <a:off x="5556687" y="1879028"/>
            <a:ext cx="2135081" cy="1847854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iço de varrição de ruas ganha reforço em Cachoeir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54" y="3899481"/>
            <a:ext cx="2155754" cy="124190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5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6228" y="1873855"/>
            <a:ext cx="8358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Agência Nacional de Águas (ANA)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O texto prevê que a Agência Nacional de Águas (ANA) deverá estabelecer normas de referência sobre: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padrões de qualidade e eficiência na prestação, na manutenção e na operação dos sistemas de saneamento básico;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regulação tarifária dos serviços públicos de saneamento básico;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padronização dos contratos de prestação de serviços públicos de saneamento básico;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inherit"/>
              </a:rPr>
              <a:t>- redução progressiva e controle da perda de água.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253810" y="5337212"/>
            <a:ext cx="4248472" cy="88209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Isso não necessariamente elimina o papel das agências reguladoras existentes, mas padroniza a regulação.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6309320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G1.com (24/06/2020)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52120" y="5013176"/>
            <a:ext cx="3204356" cy="16004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13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 4º Os titulares que elegerem entidade de regulação de outro ente federativo </a:t>
            </a:r>
            <a:r>
              <a:rPr lang="pt-BR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terão prioridade </a:t>
            </a:r>
            <a:r>
              <a:rPr lang="pt-B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obtenção de recursos públicos federais para a elaboração do plano municipal de saneamento básico.</a:t>
            </a:r>
          </a:p>
        </p:txBody>
      </p:sp>
      <p:sp>
        <p:nvSpPr>
          <p:cNvPr id="7" name="Seta Dobrada 6"/>
          <p:cNvSpPr/>
          <p:nvPr/>
        </p:nvSpPr>
        <p:spPr>
          <a:xfrm flipV="1">
            <a:off x="5004048" y="5120074"/>
            <a:ext cx="540060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27898" y="1522624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495057"/>
                </a:solidFill>
                <a:latin typeface="Source Serif Pro"/>
              </a:rPr>
              <a:t> </a:t>
            </a:r>
            <a:r>
              <a:rPr lang="pt-BR" sz="1400" dirty="0">
                <a:solidFill>
                  <a:srgbClr val="000000"/>
                </a:solidFill>
                <a:latin typeface="Source Serif Pro"/>
              </a:rPr>
              <a:t>Lei nº 9.984/2000</a:t>
            </a:r>
          </a:p>
          <a:p>
            <a:r>
              <a:rPr lang="pt-BR" sz="1400" dirty="0">
                <a:solidFill>
                  <a:srgbClr val="000000"/>
                </a:solidFill>
                <a:latin typeface="Source Serif Pro"/>
              </a:rPr>
              <a:t> Lei nº 10.768/2003</a:t>
            </a:r>
            <a:endParaRPr lang="pt-B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3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4634" y="1916832"/>
            <a:ext cx="82897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Fim dos lixões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A lei em vigor previa que os lixões deveriam acabar em 2014. 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Agora, a lei determina como </a:t>
            </a:r>
            <a:r>
              <a:rPr lang="pt-BR" u="sng" dirty="0">
                <a:solidFill>
                  <a:srgbClr val="000000"/>
                </a:solidFill>
                <a:latin typeface="opensans"/>
              </a:rPr>
              <a:t>prazo 31 de dezembro de 2020</a:t>
            </a:r>
            <a:r>
              <a:rPr lang="pt-BR" dirty="0">
                <a:solidFill>
                  <a:srgbClr val="000000"/>
                </a:solidFill>
                <a:latin typeface="opensans"/>
              </a:rPr>
              <a:t>. 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Esta data não valerá para municípios com plano intermunicipal de resíduos sólidos ou plano municipal de gestão integrada de resíduos sólidos.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Para esses casos, os prazos vão variar de agosto de 2021 a agosto de 2024, dependendo da localização e do tamanho do município.</a:t>
            </a:r>
            <a:endParaRPr lang="pt-BR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390" y="5977514"/>
            <a:ext cx="301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G1.com (24/06/2020) /</a:t>
            </a:r>
          </a:p>
          <a:p>
            <a:r>
              <a:rPr lang="pt-BR" dirty="0">
                <a:solidFill>
                  <a:srgbClr val="000000"/>
                </a:solidFill>
              </a:rPr>
              <a:t>agenciabrasil.ebc.com.br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4633" y="5121188"/>
            <a:ext cx="8932613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Source Serif Pro"/>
              </a:rPr>
              <a:t>A nova lei determina que os plano municipal de gestão integrada de resíduos sólidos deverão ser revisados, no máximo, a </a:t>
            </a:r>
            <a:r>
              <a:rPr lang="pt-BR" b="1" dirty="0">
                <a:solidFill>
                  <a:srgbClr val="000000"/>
                </a:solidFill>
                <a:latin typeface="Source Serif Pro"/>
              </a:rPr>
              <a:t>cada dez anos</a:t>
            </a:r>
            <a:r>
              <a:rPr lang="pt-BR" dirty="0">
                <a:solidFill>
                  <a:srgbClr val="000000"/>
                </a:solidFill>
                <a:latin typeface="Source Serif Pro"/>
              </a:rPr>
              <a:t>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59832" y="5864291"/>
            <a:ext cx="600741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Source Serif Pro"/>
              </a:rPr>
              <a:t>Nos casos em que a disposição de rejeitos em aterros sanitários for economicamente inviável, poderão ser adotadas </a:t>
            </a:r>
            <a:r>
              <a:rPr lang="pt-BR" sz="1400" b="1" dirty="0">
                <a:solidFill>
                  <a:srgbClr val="000000"/>
                </a:solidFill>
                <a:latin typeface="Source Serif Pro"/>
              </a:rPr>
              <a:t>outras soluções</a:t>
            </a:r>
            <a:r>
              <a:rPr lang="pt-BR" sz="1400" dirty="0">
                <a:solidFill>
                  <a:srgbClr val="000000"/>
                </a:solidFill>
                <a:latin typeface="Source Serif Pro"/>
              </a:rPr>
              <a:t>, observadas normas técnicas e operacionais para evitar danos ou riscos à saúde pública e à segurança e minimizar os impactos ambientais.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40252" y="1558450"/>
            <a:ext cx="2340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Source Serif Pro"/>
              </a:rPr>
              <a:t>Lei nº 12.305/2010 - PNRS</a:t>
            </a:r>
          </a:p>
        </p:txBody>
      </p:sp>
    </p:spTree>
    <p:extLst>
      <p:ext uri="{BB962C8B-B14F-4D97-AF65-F5344CB8AC3E}">
        <p14:creationId xmlns:p14="http://schemas.microsoft.com/office/powerpoint/2010/main" val="312794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916832"/>
            <a:ext cx="846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>
                <a:solidFill>
                  <a:srgbClr val="333333"/>
                </a:solidFill>
                <a:latin typeface="inherit"/>
              </a:rPr>
              <a:t>Foco na eficiência </a:t>
            </a:r>
          </a:p>
          <a:p>
            <a:pPr fontAlgn="base"/>
            <a:endParaRPr lang="pt-BR" dirty="0">
              <a:solidFill>
                <a:srgbClr val="333333"/>
              </a:solidFill>
              <a:latin typeface="opensan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2817" y="4203085"/>
            <a:ext cx="86409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"Os estudos que temos mostram que a ineficiência no setor é tão grande que é possível alcançar a universalização sem aumento de tarifa. As modelagens dos contratos feitos pelo BNDES (Banco Nacional de Desenvolvimento Econômico e Social) para contratos de saneamento em Alagoas, Acre e Rondônia mostram isso.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6309320"/>
            <a:ext cx="27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Gov.br (24/06/2020)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251520" y="2456892"/>
            <a:ext cx="3312368" cy="93610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foco passa a ser o aumento da eficiência / atendimento às metas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2817" y="5421942"/>
            <a:ext cx="86409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 há motivos para crer que a iniciativa privada conseguirá explorar as regiões deficitárias com eficiência e sem cobrar tarifas excessivas como forma de compensar o investimento pesado em cidades com pouca infraestrutura.</a:t>
            </a:r>
            <a:endParaRPr lang="pt-B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11360" y="5914385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Oposição ao governo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734918" y="5115051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Visão do governo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779912" y="2780928"/>
            <a:ext cx="324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4319972" y="2208875"/>
            <a:ext cx="4392488" cy="148841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Proibição de a concessionária distribuir </a:t>
            </a:r>
            <a:r>
              <a:rPr lang="pt-BR" sz="16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lucros e dividendos </a:t>
            </a:r>
            <a:r>
              <a:rPr lang="pt-BR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aos seus acionistas, na hipótese de a concessionária </a:t>
            </a:r>
            <a:r>
              <a:rPr lang="pt-BR" sz="16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 cumprir as metas </a:t>
            </a:r>
            <a:r>
              <a:rPr lang="pt-BR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os cronogramas estabelecidos no contrato de concessão.</a:t>
            </a:r>
          </a:p>
        </p:txBody>
      </p:sp>
    </p:spTree>
    <p:extLst>
      <p:ext uri="{BB962C8B-B14F-4D97-AF65-F5344CB8AC3E}">
        <p14:creationId xmlns:p14="http://schemas.microsoft.com/office/powerpoint/2010/main" val="44728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Futura estação de tratamento de esgoto de Joinville vai gerar 6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1176" cy="514191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592796"/>
            <a:ext cx="9144000" cy="526520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67844" y="3671400"/>
            <a:ext cx="3299301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000000"/>
                </a:solidFill>
              </a:rPr>
              <a:t>Dúvidas?</a:t>
            </a:r>
          </a:p>
        </p:txBody>
      </p:sp>
    </p:spTree>
    <p:extLst>
      <p:ext uri="{BB962C8B-B14F-4D97-AF65-F5344CB8AC3E}">
        <p14:creationId xmlns:p14="http://schemas.microsoft.com/office/powerpoint/2010/main" val="240525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12 vetos: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3508" y="1736812"/>
            <a:ext cx="88209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3º, § 4º, por ser inconstitucional (em observância ao julgamento do STF na ADI 1842);</a:t>
            </a:r>
          </a:p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11-A, § 5º por desprestigiar as regras de escolha do poder concedente estabelecida na legislação e por </a:t>
            </a:r>
            <a:r>
              <a:rPr lang="pt-BR" sz="1400" b="1" dirty="0">
                <a:solidFill>
                  <a:srgbClr val="555555"/>
                </a:solidFill>
                <a:latin typeface="rawline"/>
              </a:rPr>
              <a:t>onerar a prestação do serviço com custos </a:t>
            </a:r>
            <a:r>
              <a:rPr lang="pt-BR" sz="1400" dirty="0">
                <a:solidFill>
                  <a:srgbClr val="555555"/>
                </a:solidFill>
                <a:latin typeface="rawline"/>
              </a:rPr>
              <a:t>não estimados em princípio;</a:t>
            </a:r>
          </a:p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 Art. 14, § 6º e 7º, por criarem uma nova regra para </a:t>
            </a:r>
            <a:r>
              <a:rPr lang="pt-BR" sz="1400" b="1" dirty="0">
                <a:solidFill>
                  <a:srgbClr val="555555"/>
                </a:solidFill>
                <a:latin typeface="rawline"/>
              </a:rPr>
              <a:t>indenização de investimentos não amortizados das prestadoras de saneamento</a:t>
            </a:r>
            <a:r>
              <a:rPr lang="pt-BR" sz="1400" dirty="0">
                <a:solidFill>
                  <a:srgbClr val="555555"/>
                </a:solidFill>
                <a:latin typeface="rawline"/>
              </a:rPr>
              <a:t>, que exigiria a discriminação da receita de tarifa direcionada a um ativo, inviabilizando a própria indenização;</a:t>
            </a:r>
          </a:p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 Art. 16, caput e parágrafo único, está em descompasso com os objetivos do novo marco legal do saneamento básico que orienta a celebração de contratos de concessão, mediante prévia licitação, estimulando a competitividade da prestação desses serviços com eficiência e eficácia, o que por sua vez contribui para melhores resultados;</a:t>
            </a:r>
          </a:p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17, parágrafo único, configura fraude ao procedimento licitatório e ao princípio da competitividade que lhe é inerente;</a:t>
            </a:r>
          </a:p>
          <a:p>
            <a:pPr algn="just"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20, integralmente, por quebra de isonomia entre as atividades de saneamento básico, de forma a impactar negativamente na competição saudável entre os interessados na prestação dos serviços de limpeza urbana e manejo de resíduos sólidos;</a:t>
            </a:r>
          </a:p>
          <a:p>
            <a:pPr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 Art. 21, caput e § 1º, pois a matéria já é tratada na Lei Complementar 140/2011, que trata de competências no âmbito do licenciamento ambiental;</a:t>
            </a:r>
          </a:p>
          <a:p>
            <a:pPr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 Art. 22, gera insegurança jurídica tendo em vista que o art. 11 e os Anexos I e I-A da Lei nº 10.768, de 19 de novembro de 2003, que se pretende alterar, trata sobre recebimento de gratificação de carreira a qual não mais se aplica desde o advento da Lei nº 13.326, de 2016, quando a remuneração passou a ser por subsídio;</a:t>
            </a:r>
          </a:p>
          <a:p>
            <a:pPr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46-A, por ofensa à iniciativa privativa do Poder Executivo;</a:t>
            </a:r>
          </a:p>
          <a:p>
            <a:pPr fontAlgn="base"/>
            <a:r>
              <a:rPr lang="pt-BR" sz="1400" dirty="0">
                <a:solidFill>
                  <a:srgbClr val="555555"/>
                </a:solidFill>
                <a:latin typeface="rawline"/>
              </a:rPr>
              <a:t>- Art. 50, § 12, e art. 54, §1, criam nova obrigação de despesa sem previsão de impacto fiscal e sem atender às exigências da Lei de Responsabilidade Fiscal e à Lei de Diretrizes Orçamentárias.</a:t>
            </a:r>
            <a:endParaRPr lang="pt-BR" sz="1400" b="0" i="0" dirty="0">
              <a:solidFill>
                <a:srgbClr val="555555"/>
              </a:solidFill>
              <a:effectLst/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27493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28486" y="317847"/>
            <a:ext cx="18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Gabriel Chaiben Cavichiolo</a:t>
            </a:r>
          </a:p>
          <a:p>
            <a:r>
              <a:rPr lang="pt-BR" sz="1200" dirty="0">
                <a:solidFill>
                  <a:schemeClr val="bg1"/>
                </a:solidFill>
              </a:rPr>
              <a:t>Thiago Zschornack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11860" y="1047920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 4162/2019 -&gt;  Lei 14.026/2020</a:t>
            </a:r>
          </a:p>
        </p:txBody>
      </p:sp>
      <p:pic>
        <p:nvPicPr>
          <p:cNvPr id="3074" name="Picture 2" descr="Novo marco legal do saneamento básico trará forte estímulo à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73" y="4185084"/>
            <a:ext cx="5525560" cy="2507755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vo marco regulatório do saneamento básico - BW Ex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5080130" cy="2719803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38983" y="4352099"/>
            <a:ext cx="322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Source Serif Pro"/>
              </a:rPr>
              <a:t>Lei nº 11.445/2007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5516" y="5960649"/>
            <a:ext cx="360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Source Serif Pro"/>
              </a:rPr>
              <a:t>Estabelece as diretrizes nacionais para o saneamento básico no país.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1872" y="5141850"/>
            <a:ext cx="303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ource Serif Pro"/>
              </a:rPr>
              <a:t>Foi o dispositivo com mais alterações.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1691680" y="4725144"/>
            <a:ext cx="288032" cy="323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21775" t="47047" r="50830" b="13579"/>
          <a:stretch/>
        </p:blipFill>
        <p:spPr>
          <a:xfrm>
            <a:off x="5040052" y="1603087"/>
            <a:ext cx="3307424" cy="26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028486" y="317847"/>
            <a:ext cx="18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Gabriel Chaiben Cavichiolo</a:t>
            </a:r>
          </a:p>
          <a:p>
            <a:r>
              <a:rPr lang="pt-BR" sz="1200" dirty="0">
                <a:solidFill>
                  <a:schemeClr val="bg1"/>
                </a:solidFill>
              </a:rPr>
              <a:t>Thiago Zschornack</a:t>
            </a:r>
          </a:p>
        </p:txBody>
      </p:sp>
      <p:pic>
        <p:nvPicPr>
          <p:cNvPr id="1026" name="Picture 2" descr="https://fernandonogueiracosta.files.wordpress.com/2020/06/saneamento-x-covid-19.jpg?w=584&amp;h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8" y="968352"/>
            <a:ext cx="5361132" cy="58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69504" y="3825044"/>
            <a:ext cx="2043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Tratamento de esgoto x mortes por covid-19: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3023828" y="1988840"/>
            <a:ext cx="648072" cy="4464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6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28486" y="317847"/>
            <a:ext cx="18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Gabriel Chaiben Cavichiolo</a:t>
            </a:r>
          </a:p>
          <a:p>
            <a:r>
              <a:rPr lang="pt-BR" sz="1200" dirty="0">
                <a:solidFill>
                  <a:schemeClr val="bg1"/>
                </a:solidFill>
              </a:rPr>
              <a:t>Thiago Zschornack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11860" y="1047920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 4162/2019 -&gt;  Lei 14.026/2020</a:t>
            </a:r>
          </a:p>
        </p:txBody>
      </p:sp>
      <p:pic>
        <p:nvPicPr>
          <p:cNvPr id="3074" name="Picture 2" descr="Novo marco legal do saneamento básico trará forte estímulo à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73" y="4185084"/>
            <a:ext cx="5525560" cy="2507755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vo marco regulatório do saneamento básico - BW Ex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5080130" cy="2719803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74070" y="2717027"/>
            <a:ext cx="265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Source Serif Pro"/>
              </a:rPr>
              <a:t>Lei nº 11.445/2007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148065" y="1857237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Merriweather"/>
              </a:rPr>
              <a:t>Lei nº 9.984/2000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148065" y="2150255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Merriweather"/>
              </a:rPr>
              <a:t>Lei nº 10.768/2003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5148065" y="2428853"/>
            <a:ext cx="20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Merriweather"/>
              </a:rPr>
              <a:t>Lei nº 11.107/2005</a:t>
            </a:r>
            <a:endParaRPr lang="pt-BR" dirty="0"/>
          </a:p>
        </p:txBody>
      </p:sp>
      <p:sp>
        <p:nvSpPr>
          <p:cNvPr id="23" name="Chave Direita 22"/>
          <p:cNvSpPr/>
          <p:nvPr/>
        </p:nvSpPr>
        <p:spPr>
          <a:xfrm>
            <a:off x="7355241" y="1970235"/>
            <a:ext cx="116548" cy="386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148064" y="2989809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Merriweather"/>
              </a:rPr>
              <a:t>Lei nº 12.305/2010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520017" y="198983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167533" y="3253059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Source Serif Pro"/>
              </a:rPr>
              <a:t>Lei nº </a:t>
            </a:r>
            <a:r>
              <a:rPr lang="pt-BR" dirty="0">
                <a:solidFill>
                  <a:srgbClr val="222222"/>
                </a:solidFill>
                <a:latin typeface="Merriweather"/>
              </a:rPr>
              <a:t>13.089/2015 </a:t>
            </a:r>
            <a:endParaRPr lang="pt-BR" dirty="0"/>
          </a:p>
        </p:txBody>
      </p:sp>
      <p:cxnSp>
        <p:nvCxnSpPr>
          <p:cNvPr id="33" name="Conector de Seta Reta 32"/>
          <p:cNvCxnSpPr>
            <a:endCxn id="29" idx="1"/>
          </p:cNvCxnSpPr>
          <p:nvPr/>
        </p:nvCxnSpPr>
        <p:spPr>
          <a:xfrm flipV="1">
            <a:off x="7197395" y="3436527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294009" y="3282638"/>
            <a:ext cx="183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Estatuto da Metrópole</a:t>
            </a:r>
          </a:p>
        </p:txBody>
      </p:sp>
      <p:cxnSp>
        <p:nvCxnSpPr>
          <p:cNvPr id="37" name="Conector de Seta Reta 36"/>
          <p:cNvCxnSpPr/>
          <p:nvPr/>
        </p:nvCxnSpPr>
        <p:spPr>
          <a:xfrm flipV="1">
            <a:off x="7219761" y="3158367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7219761" y="2905141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7231159" y="2617109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7075745" y="2041045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7183757" y="2330275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5156325" y="3563724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Merriweather"/>
              </a:rPr>
              <a:t>Lei nº 13.529/2017</a:t>
            </a:r>
            <a:endParaRPr lang="pt-BR" dirty="0"/>
          </a:p>
        </p:txBody>
      </p:sp>
      <p:cxnSp>
        <p:nvCxnSpPr>
          <p:cNvPr id="43" name="Conector de Seta Reta 42"/>
          <p:cNvCxnSpPr/>
          <p:nvPr/>
        </p:nvCxnSpPr>
        <p:spPr>
          <a:xfrm flipV="1">
            <a:off x="7231159" y="3734431"/>
            <a:ext cx="96614" cy="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7327773" y="3589275"/>
            <a:ext cx="1134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União e </a:t>
            </a:r>
            <a:r>
              <a:rPr lang="pt-BR" sz="1400" dirty="0" err="1"/>
              <a:t>PPPs</a:t>
            </a:r>
            <a:endParaRPr lang="pt-BR" sz="14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316375" y="3018902"/>
            <a:ext cx="57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PNRS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327773" y="2768710"/>
            <a:ext cx="1102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Saneamento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7288683" y="2454546"/>
            <a:ext cx="162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Consórcios públicos</a:t>
            </a:r>
          </a:p>
        </p:txBody>
      </p:sp>
    </p:spTree>
    <p:extLst>
      <p:ext uri="{BB962C8B-B14F-4D97-AF65-F5344CB8AC3E}">
        <p14:creationId xmlns:p14="http://schemas.microsoft.com/office/powerpoint/2010/main" val="14611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Cenário atual:</a:t>
            </a:r>
          </a:p>
        </p:txBody>
      </p:sp>
      <p:pic>
        <p:nvPicPr>
          <p:cNvPr id="1026" name="Picture 2" descr="Saneamento: novo marco legal escancara um problemático mercado 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5" y="1643727"/>
            <a:ext cx="4018861" cy="50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0706" t="14070" r="15964" b="51477"/>
          <a:stretch/>
        </p:blipFill>
        <p:spPr>
          <a:xfrm>
            <a:off x="4809721" y="1941511"/>
            <a:ext cx="3816424" cy="1008112"/>
          </a:xfrm>
          <a:prstGeom prst="rect">
            <a:avLst/>
          </a:prstGeom>
        </p:spPr>
      </p:pic>
      <p:pic>
        <p:nvPicPr>
          <p:cNvPr id="3074" name="Picture 2" descr="Desperdício de água chega a 40% no Brasil - Clima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9771"/>
            <a:ext cx="4156782" cy="2309322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Cenário atual: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425521"/>
            <a:ext cx="182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CNI (2020)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184482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rawline"/>
              </a:rPr>
              <a:t>A expectativa é que a universalização dos serviços de água e esgoto reduza em até R$ </a:t>
            </a:r>
            <a:r>
              <a:rPr lang="pt-BR" b="1" u="sng" dirty="0">
                <a:solidFill>
                  <a:srgbClr val="000000"/>
                </a:solidFill>
                <a:latin typeface="rawline"/>
              </a:rPr>
              <a:t>1,45 bilhão </a:t>
            </a:r>
            <a:r>
              <a:rPr lang="pt-BR" dirty="0">
                <a:solidFill>
                  <a:srgbClr val="000000"/>
                </a:solidFill>
                <a:latin typeface="rawline"/>
              </a:rPr>
              <a:t>os custos anuais com saúde.</a:t>
            </a:r>
          </a:p>
          <a:p>
            <a:endParaRPr lang="pt-BR" dirty="0">
              <a:solidFill>
                <a:srgbClr val="000000"/>
              </a:solidFill>
              <a:latin typeface="rawline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47964" y="3789040"/>
            <a:ext cx="4752528" cy="14773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rawline"/>
              </a:rPr>
              <a:t>Pois, a cada </a:t>
            </a:r>
            <a:r>
              <a:rPr lang="pt-BR" b="1" dirty="0">
                <a:solidFill>
                  <a:srgbClr val="000000"/>
                </a:solidFill>
                <a:latin typeface="rawline"/>
              </a:rPr>
              <a:t>R$ 1 </a:t>
            </a:r>
            <a:r>
              <a:rPr lang="pt-BR" dirty="0">
                <a:solidFill>
                  <a:srgbClr val="000000"/>
                </a:solidFill>
                <a:latin typeface="rawline"/>
              </a:rPr>
              <a:t>investido em saneamento, deverá ser gerada economia de </a:t>
            </a:r>
            <a:r>
              <a:rPr lang="pt-BR" b="1" dirty="0">
                <a:solidFill>
                  <a:srgbClr val="000000"/>
                </a:solidFill>
                <a:latin typeface="rawline"/>
              </a:rPr>
              <a:t>R$ 4 </a:t>
            </a:r>
            <a:r>
              <a:rPr lang="pt-BR" dirty="0">
                <a:solidFill>
                  <a:srgbClr val="000000"/>
                </a:solidFill>
                <a:latin typeface="rawline"/>
              </a:rPr>
              <a:t>com a prevenção de doenças causadas pela falta do serviço, de acordo com a Organização Mundial da Saúde (OMS).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2532870" y="3259786"/>
            <a:ext cx="1810007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pic>
        <p:nvPicPr>
          <p:cNvPr id="2050" name="Picture 2" descr="Senado aprova novo marco legal do saneamento básico; texto seg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63604"/>
            <a:ext cx="3120012" cy="1753637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7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Cenário atual: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886" y="2287333"/>
            <a:ext cx="5521246" cy="22467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68,9% </a:t>
            </a:r>
            <a:r>
              <a:rPr lang="pt-BR" sz="2000" dirty="0"/>
              <a:t>são Empresas Estaduais de Economia Mista.</a:t>
            </a:r>
          </a:p>
          <a:p>
            <a:r>
              <a:rPr lang="pt-BR" sz="2000" dirty="0">
                <a:solidFill>
                  <a:srgbClr val="000000"/>
                </a:solidFill>
              </a:rPr>
              <a:t>17,4% </a:t>
            </a:r>
            <a:r>
              <a:rPr lang="pt-BR" sz="2000" dirty="0"/>
              <a:t>são da Administração Pública direta (Secretaria, Departamentos...)</a:t>
            </a:r>
          </a:p>
          <a:p>
            <a:r>
              <a:rPr lang="pt-BR" sz="2000" dirty="0">
                <a:solidFill>
                  <a:srgbClr val="000000"/>
                </a:solidFill>
              </a:rPr>
              <a:t>9,3% </a:t>
            </a:r>
            <a:r>
              <a:rPr lang="pt-BR" sz="2000" dirty="0"/>
              <a:t>são Autarquias (SAAE, </a:t>
            </a:r>
            <a:r>
              <a:rPr lang="pt-BR" sz="2000" dirty="0" err="1"/>
              <a:t>DAEs</a:t>
            </a:r>
            <a:r>
              <a:rPr lang="pt-BR" sz="2000" dirty="0"/>
              <a:t>, </a:t>
            </a:r>
            <a:r>
              <a:rPr lang="pt-BR" sz="2000" dirty="0" err="1"/>
              <a:t>SEMAEs</a:t>
            </a:r>
            <a:r>
              <a:rPr lang="pt-BR" sz="2000" dirty="0"/>
              <a:t>....)</a:t>
            </a:r>
          </a:p>
          <a:p>
            <a:r>
              <a:rPr lang="pt-BR" sz="2000" dirty="0">
                <a:solidFill>
                  <a:srgbClr val="000000"/>
                </a:solidFill>
              </a:rPr>
              <a:t>2,9% </a:t>
            </a:r>
            <a:r>
              <a:rPr lang="pt-BR" sz="2000" dirty="0"/>
              <a:t>são empresas privadas. </a:t>
            </a:r>
          </a:p>
          <a:p>
            <a:r>
              <a:rPr lang="pt-BR" sz="2000" dirty="0">
                <a:solidFill>
                  <a:srgbClr val="000000"/>
                </a:solidFill>
              </a:rPr>
              <a:t>1,4% </a:t>
            </a:r>
            <a:r>
              <a:rPr lang="pt-BR" sz="2000" dirty="0"/>
              <a:t>são empresas públicas e </a:t>
            </a:r>
          </a:p>
          <a:p>
            <a:r>
              <a:rPr lang="pt-BR" sz="2000" dirty="0">
                <a:solidFill>
                  <a:srgbClr val="000000"/>
                </a:solidFill>
              </a:rPr>
              <a:t>0,1% </a:t>
            </a:r>
            <a:r>
              <a:rPr lang="pt-BR" sz="2000" dirty="0"/>
              <a:t>são Organizações Sociais.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1808820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Estratificação</a:t>
            </a:r>
            <a:r>
              <a:rPr lang="pt-BR" b="1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2052" name="Picture 4" descr="SAMAE GASPAR | Serviço Autônomo Municipal de Água e Esgoto :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9556"/>
            <a:ext cx="2026196" cy="6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MASA - Serviço Municipal de Água, Saneamento Básico e Infraestru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25" y="2977264"/>
            <a:ext cx="1276730" cy="8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AE de Araraquara - SP anuncia a retificação do Concurso Públic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r="22132" b="15352"/>
          <a:stretch/>
        </p:blipFill>
        <p:spPr bwMode="auto">
          <a:xfrm>
            <a:off x="7236295" y="5295102"/>
            <a:ext cx="1332149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egea - Relações com Investid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87" y="5337212"/>
            <a:ext cx="2592288" cy="9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sa realiza manutenção emergencial em Avenida José Caballer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3" b="33572"/>
          <a:stretch/>
        </p:blipFill>
        <p:spPr bwMode="auto">
          <a:xfrm>
            <a:off x="288334" y="4915181"/>
            <a:ext cx="2556284" cy="6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e Itirapina - DA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17" y="4160200"/>
            <a:ext cx="1585319" cy="7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ª Via FATURA BOLETO ÁGUAS DE JOINVILLE COMO SOLICIT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42" y="5175922"/>
            <a:ext cx="1273981" cy="9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edia-exp1.licdn.com/dms/image/C4D0BAQHDRIAvCXB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b="26771"/>
          <a:stretch/>
        </p:blipFill>
        <p:spPr bwMode="auto">
          <a:xfrm>
            <a:off x="3689650" y="4640236"/>
            <a:ext cx="19050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6292" y="6201308"/>
            <a:ext cx="326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Fonte: UOL.com.br (24/06/2020)</a:t>
            </a:r>
          </a:p>
        </p:txBody>
      </p:sp>
    </p:spTree>
    <p:extLst>
      <p:ext uri="{BB962C8B-B14F-4D97-AF65-F5344CB8AC3E}">
        <p14:creationId xmlns:p14="http://schemas.microsoft.com/office/powerpoint/2010/main" val="130271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880828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333333"/>
                </a:solidFill>
                <a:latin typeface="inherit"/>
              </a:rPr>
              <a:t>Universalização</a:t>
            </a:r>
          </a:p>
          <a:p>
            <a:pPr algn="just" fontAlgn="base"/>
            <a:endParaRPr lang="pt-BR" dirty="0">
              <a:solidFill>
                <a:srgbClr val="333333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333333"/>
                </a:solidFill>
                <a:latin typeface="opensans"/>
              </a:rPr>
              <a:t>O novo marco prevê as seguintes </a:t>
            </a:r>
            <a:r>
              <a:rPr lang="pt-BR" u="sng" dirty="0">
                <a:solidFill>
                  <a:srgbClr val="333333"/>
                </a:solidFill>
                <a:latin typeface="opensans"/>
              </a:rPr>
              <a:t>metas até 2033</a:t>
            </a:r>
            <a:r>
              <a:rPr lang="pt-BR" dirty="0">
                <a:solidFill>
                  <a:srgbClr val="333333"/>
                </a:solidFill>
                <a:latin typeface="opensans"/>
              </a:rPr>
              <a:t>:</a:t>
            </a:r>
          </a:p>
          <a:p>
            <a:pPr algn="just" fontAlgn="base"/>
            <a:endParaRPr lang="pt-BR" dirty="0">
              <a:solidFill>
                <a:srgbClr val="333333"/>
              </a:solidFill>
              <a:latin typeface="open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inherit"/>
              </a:rPr>
              <a:t> 99% da população com acesso à água potável;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inherit"/>
              </a:rPr>
              <a:t> 90% da população com acesso ao tratamento e à coleta de esgoto.</a:t>
            </a:r>
            <a:endParaRPr lang="pt-BR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309320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Fonte: G1.com (24/06/2020)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5815" y="4763527"/>
            <a:ext cx="461421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UOLText"/>
              </a:rPr>
              <a:t>A previsão de investimentos é de até R$ 700 bilhões.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80682" y="5415627"/>
            <a:ext cx="3818117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rawline"/>
              </a:rPr>
              <a:t>Caso se comprove inviabilidade técnica ou financeira, o prazo poderá ser estendido até 2040.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82375" y="2157827"/>
            <a:ext cx="3816424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555555"/>
                </a:solidFill>
                <a:latin typeface="rawline"/>
              </a:rPr>
              <a:t>Se a universalização não for atingida dentro deste prazo, o projeto prevê as seguintes sanções: </a:t>
            </a:r>
            <a:r>
              <a:rPr lang="pt-BR" b="1" dirty="0">
                <a:solidFill>
                  <a:srgbClr val="555555"/>
                </a:solidFill>
                <a:latin typeface="rawline"/>
              </a:rPr>
              <a:t>a distribuição de dividendos por parte da prestadora será proibida e o contrato caducará, devendo o município ou região retomar o serviço.</a:t>
            </a:r>
            <a:endParaRPr lang="pt-BR" b="1" dirty="0"/>
          </a:p>
        </p:txBody>
      </p:sp>
      <p:sp>
        <p:nvSpPr>
          <p:cNvPr id="6" name="Seta para Baixo 5"/>
          <p:cNvSpPr/>
          <p:nvPr/>
        </p:nvSpPr>
        <p:spPr>
          <a:xfrm>
            <a:off x="6855714" y="4844478"/>
            <a:ext cx="468052" cy="50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11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2400" dirty="0">
                <a:latin typeface="Berlin Sans FB" panose="020E0602020502020306" pitchFamily="34" charset="0"/>
              </a:rPr>
              <a:t>Principais pontos: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772816"/>
            <a:ext cx="5580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>
                <a:solidFill>
                  <a:srgbClr val="000000"/>
                </a:solidFill>
                <a:latin typeface="inherit"/>
              </a:rPr>
              <a:t>Responsáveis pelo saneamento básico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opensans"/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sans"/>
              </a:rPr>
              <a:t>Define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municípios e o Distrito Federal </a:t>
            </a:r>
            <a:r>
              <a:rPr lang="pt-BR" dirty="0">
                <a:solidFill>
                  <a:srgbClr val="000000"/>
                </a:solidFill>
                <a:latin typeface="opensans"/>
              </a:rPr>
              <a:t>como responsáveis pelo serviço de saneamento básico. Permite a criação de </a:t>
            </a:r>
            <a:r>
              <a:rPr lang="pt-BR" b="1" dirty="0">
                <a:solidFill>
                  <a:srgbClr val="000000"/>
                </a:solidFill>
                <a:latin typeface="opensans"/>
              </a:rPr>
              <a:t>consórcios públicos e convênios de cooperação entre municípios vizinhos </a:t>
            </a:r>
            <a:r>
              <a:rPr lang="pt-BR" dirty="0">
                <a:solidFill>
                  <a:srgbClr val="000000"/>
                </a:solidFill>
                <a:latin typeface="opensans"/>
              </a:rPr>
              <a:t>para a prestação do serviço.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496" y="6516052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Fonte: </a:t>
            </a:r>
            <a:r>
              <a:rPr lang="pt-BR" dirty="0">
                <a:solidFill>
                  <a:srgbClr val="000000"/>
                </a:solidFill>
              </a:rPr>
              <a:t>G1.com (24/06/2020)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26406" y="6080628"/>
            <a:ext cx="1830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Veto: tira faculdade de escolha dos municípios pela União.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15288" y="1520788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</a:rPr>
              <a:t>Lei n° 13.089/2015</a:t>
            </a:r>
          </a:p>
          <a:p>
            <a:r>
              <a:rPr lang="pt-BR" sz="1600" dirty="0">
                <a:solidFill>
                  <a:srgbClr val="000000"/>
                </a:solidFill>
              </a:rPr>
              <a:t>Lei n° 11.445/2007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20172" y="2424552"/>
            <a:ext cx="29163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Gestão associada: </a:t>
            </a:r>
            <a:r>
              <a:rPr lang="pt-BR" sz="1200" dirty="0">
                <a:solidFill>
                  <a:srgbClr val="286282"/>
                </a:solidFill>
                <a:latin typeface="+mj-lt"/>
              </a:rPr>
              <a:t>associação voluntária </a:t>
            </a:r>
            <a:r>
              <a:rPr lang="pt-BR" sz="1200" dirty="0">
                <a:latin typeface="+mj-lt"/>
              </a:rPr>
              <a:t>entes federativos, por meio de consórcio público ou convênio de cooperação.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20171" y="3983587"/>
            <a:ext cx="292857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Prestação regionalizada: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BR" dirty="0"/>
              <a:t>Região metropolitana, aglomeração urbana ou microrregião (LC).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BR" dirty="0"/>
              <a:t>Unidade regional de saneamento básico (LO) – 1 ano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BR" dirty="0"/>
              <a:t> Bloco de referência.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059" y="3901880"/>
            <a:ext cx="558106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 modelo anterior, as grandes cidades atendidas por uma mesma empresa estatal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ajudavam a financiar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expansão do serviço nos municípios menores (Subsídio cruzado). </a:t>
            </a:r>
          </a:p>
          <a:p>
            <a:pPr algn="just" fontAlgn="base"/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 nova lei determina que os </a:t>
            </a:r>
            <a:r>
              <a:rPr lang="pt-BR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estados,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intuito de atender aos pequenos municípios, componham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grupos de municípios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poderão contratar os serviços de forma coletiva. </a:t>
            </a:r>
          </a:p>
        </p:txBody>
      </p:sp>
      <p:sp>
        <p:nvSpPr>
          <p:cNvPr id="10" name="Chave Direita 9"/>
          <p:cNvSpPr/>
          <p:nvPr/>
        </p:nvSpPr>
        <p:spPr>
          <a:xfrm>
            <a:off x="5760132" y="4025967"/>
            <a:ext cx="252027" cy="2031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6408204" y="6210204"/>
            <a:ext cx="1713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51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presentação 2018">
      <a:dk1>
        <a:srgbClr val="2D6D90"/>
      </a:dk1>
      <a:lt1>
        <a:srgbClr val="FFFFFF"/>
      </a:lt1>
      <a:dk2>
        <a:srgbClr val="FFFFFF"/>
      </a:dk2>
      <a:lt2>
        <a:srgbClr val="EEECE1"/>
      </a:lt2>
      <a:accent1>
        <a:srgbClr val="2D6D90"/>
      </a:accent1>
      <a:accent2>
        <a:srgbClr val="548DD4"/>
      </a:accent2>
      <a:accent3>
        <a:srgbClr val="9BBB59"/>
      </a:accent3>
      <a:accent4>
        <a:srgbClr val="8064A2"/>
      </a:accent4>
      <a:accent5>
        <a:srgbClr val="21516C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12083</TotalTime>
  <Words>2068</Words>
  <Application>Microsoft Office PowerPoint</Application>
  <PresentationFormat>Apresentação na tela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4" baseType="lpstr">
      <vt:lpstr>Arial</vt:lpstr>
      <vt:lpstr>Berlin Sans FB</vt:lpstr>
      <vt:lpstr>Berlin Sans FB Demi</vt:lpstr>
      <vt:lpstr>Calibri</vt:lpstr>
      <vt:lpstr>Calibri Light</vt:lpstr>
      <vt:lpstr>inherit</vt:lpstr>
      <vt:lpstr>kepler-std</vt:lpstr>
      <vt:lpstr>Merriweather</vt:lpstr>
      <vt:lpstr>Open Sans</vt:lpstr>
      <vt:lpstr>opensans</vt:lpstr>
      <vt:lpstr>rawline</vt:lpstr>
      <vt:lpstr>Source Serif Pro</vt:lpstr>
      <vt:lpstr>UOLText</vt:lpstr>
      <vt:lpstr>Wingdings</vt:lpstr>
      <vt:lpstr>Tema do Office</vt:lpstr>
      <vt:lpstr>Apresentação do PowerPoint</vt:lpstr>
      <vt:lpstr>Novo Marco do Saneamento  Principais pontos:</vt:lpstr>
      <vt:lpstr>Novo Marco do Saneamento  </vt:lpstr>
      <vt:lpstr>Novo Marco do Saneamento  Principais pontos:</vt:lpstr>
      <vt:lpstr>Novo Marco do Saneamento  Cenário atual:</vt:lpstr>
      <vt:lpstr>Novo Marco do Saneamento  Cenário atual:</vt:lpstr>
      <vt:lpstr>Novo Marco do Saneamento  Cenário atual: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Principais pontos:</vt:lpstr>
      <vt:lpstr>Novo Marco do Saneamento  </vt:lpstr>
      <vt:lpstr>Novo Marco do Saneamento  12 vetos: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Ligia Pinto Lampugnani</dc:creator>
  <cp:lastModifiedBy>Thiago Zschornack</cp:lastModifiedBy>
  <cp:revision>1293</cp:revision>
  <cp:lastPrinted>2018-05-14T15:17:59Z</cp:lastPrinted>
  <dcterms:created xsi:type="dcterms:W3CDTF">2018-02-19T12:10:15Z</dcterms:created>
  <dcterms:modified xsi:type="dcterms:W3CDTF">2021-04-06T20:57:03Z</dcterms:modified>
</cp:coreProperties>
</file>